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Brixton" panose="020B0604020202020204" charset="0"/>
      <p:regular r:id="rId15"/>
    </p:embeddedFont>
    <p:embeddedFont>
      <p:font typeface="Brixton San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eague Spartan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4823579" y="4793624"/>
            <a:ext cx="3552747" cy="59721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5657113" y="5807610"/>
            <a:ext cx="5300865" cy="6012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41790" t="26475" r="8952" b="27493"/>
          <a:stretch>
            <a:fillRect/>
          </a:stretch>
        </p:blipFill>
        <p:spPr>
          <a:xfrm rot="-3971660">
            <a:off x="14967974" y="-669534"/>
            <a:ext cx="3886663" cy="513676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485341" y="2314575"/>
            <a:ext cx="9317319" cy="5657850"/>
            <a:chOff x="0" y="0"/>
            <a:chExt cx="3151784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51784" cy="1913890"/>
            </a:xfrm>
            <a:custGeom>
              <a:avLst/>
              <a:gdLst/>
              <a:ahLst/>
              <a:cxnLst/>
              <a:rect l="l" t="t" r="r" b="b"/>
              <a:pathLst>
                <a:path w="3151784" h="1913890">
                  <a:moveTo>
                    <a:pt x="0" y="0"/>
                  </a:moveTo>
                  <a:lnTo>
                    <a:pt x="3151784" y="0"/>
                  </a:lnTo>
                  <a:lnTo>
                    <a:pt x="315178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597433" y="3709512"/>
            <a:ext cx="9093133" cy="175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79"/>
              </a:lnSpc>
            </a:pPr>
            <a:r>
              <a:rPr lang="en-US" sz="12130" spc="1722">
                <a:solidFill>
                  <a:srgbClr val="000000"/>
                </a:solidFill>
                <a:latin typeface="Brixton Sans"/>
              </a:rPr>
              <a:t>QUIZ TIME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26568" y="6013928"/>
            <a:ext cx="8434863" cy="440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z="4320" spc="336">
                <a:solidFill>
                  <a:srgbClr val="000000"/>
                </a:solidFill>
                <a:latin typeface="Brixton Sans"/>
              </a:rPr>
              <a:t>END OF TOPIC QUIZ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638445" y="1634287"/>
            <a:ext cx="9401685" cy="1447249"/>
            <a:chOff x="0" y="0"/>
            <a:chExt cx="3180323" cy="4895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247870" y="1587171"/>
            <a:ext cx="1956275" cy="1447249"/>
            <a:chOff x="0" y="0"/>
            <a:chExt cx="661752" cy="48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1752" cy="489563"/>
            </a:xfrm>
            <a:custGeom>
              <a:avLst/>
              <a:gdLst/>
              <a:ahLst/>
              <a:cxnLst/>
              <a:rect l="l" t="t" r="r" b="b"/>
              <a:pathLst>
                <a:path w="661752" h="489563">
                  <a:moveTo>
                    <a:pt x="0" y="0"/>
                  </a:moveTo>
                  <a:lnTo>
                    <a:pt x="661752" y="0"/>
                  </a:lnTo>
                  <a:lnTo>
                    <a:pt x="661752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435452" y="1918017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4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47870" y="3251952"/>
            <a:ext cx="11792260" cy="3191548"/>
            <a:chOff x="0" y="0"/>
            <a:chExt cx="3988987" cy="10796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88987" cy="1079610"/>
            </a:xfrm>
            <a:custGeom>
              <a:avLst/>
              <a:gdLst/>
              <a:ahLst/>
              <a:cxnLst/>
              <a:rect l="l" t="t" r="r" b="b"/>
              <a:pathLst>
                <a:path w="3988987" h="1079610">
                  <a:moveTo>
                    <a:pt x="0" y="0"/>
                  </a:moveTo>
                  <a:lnTo>
                    <a:pt x="3988987" y="0"/>
                  </a:lnTo>
                  <a:lnTo>
                    <a:pt x="3988987" y="1079610"/>
                  </a:lnTo>
                  <a:lnTo>
                    <a:pt x="0" y="10796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745500" y="1963101"/>
            <a:ext cx="9187575" cy="82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1"/>
              </a:lnSpc>
            </a:pPr>
            <a:r>
              <a:rPr lang="en-US" sz="5711" spc="536">
                <a:solidFill>
                  <a:srgbClr val="000000"/>
                </a:solidFill>
                <a:latin typeface="Brixton Sans"/>
              </a:rPr>
              <a:t>MULTIPLE CHOICE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247870" y="6807377"/>
            <a:ext cx="2592806" cy="2595270"/>
            <a:chOff x="0" y="0"/>
            <a:chExt cx="489098" cy="48956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9098" cy="489563"/>
            </a:xfrm>
            <a:custGeom>
              <a:avLst/>
              <a:gdLst/>
              <a:ahLst/>
              <a:cxnLst/>
              <a:rect l="l" t="t" r="r" b="b"/>
              <a:pathLst>
                <a:path w="489098" h="489563">
                  <a:moveTo>
                    <a:pt x="0" y="0"/>
                  </a:moveTo>
                  <a:lnTo>
                    <a:pt x="489098" y="0"/>
                  </a:lnTo>
                  <a:lnTo>
                    <a:pt x="489098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314355" y="6807377"/>
            <a:ext cx="2592806" cy="2595270"/>
            <a:chOff x="0" y="0"/>
            <a:chExt cx="489098" cy="48956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9098" cy="489563"/>
            </a:xfrm>
            <a:custGeom>
              <a:avLst/>
              <a:gdLst/>
              <a:ahLst/>
              <a:cxnLst/>
              <a:rect l="l" t="t" r="r" b="b"/>
              <a:pathLst>
                <a:path w="489098" h="489563">
                  <a:moveTo>
                    <a:pt x="0" y="0"/>
                  </a:moveTo>
                  <a:lnTo>
                    <a:pt x="489098" y="0"/>
                  </a:lnTo>
                  <a:lnTo>
                    <a:pt x="489098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447324" y="6807377"/>
            <a:ext cx="2592806" cy="2595270"/>
            <a:chOff x="0" y="0"/>
            <a:chExt cx="489098" cy="48956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9098" cy="489563"/>
            </a:xfrm>
            <a:custGeom>
              <a:avLst/>
              <a:gdLst/>
              <a:ahLst/>
              <a:cxnLst/>
              <a:rect l="l" t="t" r="r" b="b"/>
              <a:pathLst>
                <a:path w="489098" h="489563">
                  <a:moveTo>
                    <a:pt x="0" y="0"/>
                  </a:moveTo>
                  <a:lnTo>
                    <a:pt x="489098" y="0"/>
                  </a:lnTo>
                  <a:lnTo>
                    <a:pt x="489098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380840" y="6807377"/>
            <a:ext cx="2592806" cy="2595270"/>
            <a:chOff x="0" y="0"/>
            <a:chExt cx="489098" cy="48956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9098" cy="489563"/>
            </a:xfrm>
            <a:custGeom>
              <a:avLst/>
              <a:gdLst/>
              <a:ahLst/>
              <a:cxnLst/>
              <a:rect l="l" t="t" r="r" b="b"/>
              <a:pathLst>
                <a:path w="489098" h="489563">
                  <a:moveTo>
                    <a:pt x="0" y="0"/>
                  </a:moveTo>
                  <a:lnTo>
                    <a:pt x="489098" y="0"/>
                  </a:lnTo>
                  <a:lnTo>
                    <a:pt x="489098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4611717" y="3553087"/>
            <a:ext cx="9318653" cy="266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4"/>
              </a:lnSpc>
            </a:pPr>
            <a:r>
              <a:rPr lang="en-US" sz="6499" spc="350">
                <a:solidFill>
                  <a:srgbClr val="000000"/>
                </a:solidFill>
                <a:latin typeface="Brixton"/>
              </a:rPr>
              <a:t>What % of your general waste could be recycled?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953172" y="7221206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47324" y="8681733"/>
            <a:ext cx="2580926" cy="72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5011" spc="471">
                <a:solidFill>
                  <a:srgbClr val="000000"/>
                </a:solidFill>
                <a:latin typeface="Brixton Sans"/>
              </a:rPr>
              <a:t>70%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483452" y="5058138"/>
            <a:ext cx="11974428" cy="3361507"/>
            <a:chOff x="0" y="0"/>
            <a:chExt cx="3180323" cy="8927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80323" cy="892792"/>
            </a:xfrm>
            <a:custGeom>
              <a:avLst/>
              <a:gdLst/>
              <a:ahLst/>
              <a:cxnLst/>
              <a:rect l="l" t="t" r="r" b="b"/>
              <a:pathLst>
                <a:path w="3180323" h="892792">
                  <a:moveTo>
                    <a:pt x="0" y="0"/>
                  </a:moveTo>
                  <a:lnTo>
                    <a:pt x="3180323" y="0"/>
                  </a:lnTo>
                  <a:lnTo>
                    <a:pt x="3180323" y="892792"/>
                  </a:lnTo>
                  <a:lnTo>
                    <a:pt x="0" y="8927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483452" y="2564770"/>
            <a:ext cx="11974428" cy="1843284"/>
            <a:chOff x="0" y="0"/>
            <a:chExt cx="3180323" cy="48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491458" y="3044400"/>
            <a:ext cx="11966422" cy="936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6"/>
              </a:lnSpc>
            </a:pPr>
            <a:r>
              <a:rPr lang="en-US" sz="6538" spc="928">
                <a:solidFill>
                  <a:srgbClr val="000000"/>
                </a:solidFill>
                <a:latin typeface="Brixton Sans"/>
              </a:rPr>
              <a:t>BONUS QUESTION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11717" y="5529237"/>
            <a:ext cx="9318653" cy="266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4"/>
              </a:lnSpc>
            </a:pPr>
            <a:r>
              <a:rPr lang="en-US" sz="6499" spc="350">
                <a:solidFill>
                  <a:srgbClr val="000000"/>
                </a:solidFill>
                <a:latin typeface="Brixton"/>
              </a:rPr>
              <a:t>How many times can you recycle an aluminium can?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483452" y="5058138"/>
            <a:ext cx="11974428" cy="3361507"/>
            <a:chOff x="0" y="0"/>
            <a:chExt cx="3180323" cy="8927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80323" cy="892792"/>
            </a:xfrm>
            <a:custGeom>
              <a:avLst/>
              <a:gdLst/>
              <a:ahLst/>
              <a:cxnLst/>
              <a:rect l="l" t="t" r="r" b="b"/>
              <a:pathLst>
                <a:path w="3180323" h="892792">
                  <a:moveTo>
                    <a:pt x="0" y="0"/>
                  </a:moveTo>
                  <a:lnTo>
                    <a:pt x="3180323" y="0"/>
                  </a:lnTo>
                  <a:lnTo>
                    <a:pt x="3180323" y="892792"/>
                  </a:lnTo>
                  <a:lnTo>
                    <a:pt x="0" y="8927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483452" y="2564770"/>
            <a:ext cx="11974428" cy="1843284"/>
            <a:chOff x="0" y="0"/>
            <a:chExt cx="3180323" cy="48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491458" y="3044400"/>
            <a:ext cx="11966422" cy="936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6"/>
              </a:lnSpc>
            </a:pPr>
            <a:r>
              <a:rPr lang="en-US" sz="6538" spc="928">
                <a:solidFill>
                  <a:srgbClr val="000000"/>
                </a:solidFill>
                <a:latin typeface="Brixton Sans"/>
              </a:rPr>
              <a:t>BONUS QUESTION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11717" y="5437463"/>
            <a:ext cx="9318653" cy="266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4"/>
              </a:lnSpc>
            </a:pPr>
            <a:r>
              <a:rPr lang="en-US" sz="6499" spc="350">
                <a:solidFill>
                  <a:srgbClr val="000000"/>
                </a:solidFill>
                <a:latin typeface="Brixton"/>
              </a:rPr>
              <a:t>Infinitely, you can keep on recycling aluminium forever.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342103" y="4103945"/>
            <a:ext cx="11974428" cy="1843284"/>
            <a:chOff x="0" y="0"/>
            <a:chExt cx="3180323" cy="4895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342103" y="4484254"/>
            <a:ext cx="11974428" cy="146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60"/>
              </a:lnSpc>
            </a:pPr>
            <a:r>
              <a:rPr lang="en-US" sz="10149" spc="1441">
                <a:solidFill>
                  <a:srgbClr val="000000"/>
                </a:solidFill>
                <a:latin typeface="Brixton Sans"/>
              </a:rPr>
              <a:t>WELL DONE!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93810" y="1490232"/>
            <a:ext cx="15300379" cy="1740986"/>
            <a:chOff x="0" y="0"/>
            <a:chExt cx="5175684" cy="5889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75684" cy="588926"/>
            </a:xfrm>
            <a:custGeom>
              <a:avLst/>
              <a:gdLst/>
              <a:ahLst/>
              <a:cxnLst/>
              <a:rect l="l" t="t" r="r" b="b"/>
              <a:pathLst>
                <a:path w="5175684" h="588926">
                  <a:moveTo>
                    <a:pt x="0" y="0"/>
                  </a:moveTo>
                  <a:lnTo>
                    <a:pt x="5175684" y="0"/>
                  </a:lnTo>
                  <a:lnTo>
                    <a:pt x="5175684" y="588926"/>
                  </a:lnTo>
                  <a:lnTo>
                    <a:pt x="0" y="58892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93810" y="7705022"/>
            <a:ext cx="15300379" cy="1414565"/>
            <a:chOff x="0" y="0"/>
            <a:chExt cx="5175684" cy="4785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75684" cy="478507"/>
            </a:xfrm>
            <a:custGeom>
              <a:avLst/>
              <a:gdLst/>
              <a:ahLst/>
              <a:cxnLst/>
              <a:rect l="l" t="t" r="r" b="b"/>
              <a:pathLst>
                <a:path w="5175684" h="478507">
                  <a:moveTo>
                    <a:pt x="0" y="0"/>
                  </a:moveTo>
                  <a:lnTo>
                    <a:pt x="5175684" y="0"/>
                  </a:lnTo>
                  <a:lnTo>
                    <a:pt x="5175684" y="478507"/>
                  </a:lnTo>
                  <a:lnTo>
                    <a:pt x="0" y="478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93810" y="3648760"/>
            <a:ext cx="3625550" cy="3624040"/>
            <a:chOff x="0" y="0"/>
            <a:chExt cx="698417" cy="6981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8417" cy="698127"/>
            </a:xfrm>
            <a:custGeom>
              <a:avLst/>
              <a:gdLst/>
              <a:ahLst/>
              <a:cxnLst/>
              <a:rect l="l" t="t" r="r" b="b"/>
              <a:pathLst>
                <a:path w="698417" h="698127">
                  <a:moveTo>
                    <a:pt x="0" y="0"/>
                  </a:moveTo>
                  <a:lnTo>
                    <a:pt x="698417" y="0"/>
                  </a:lnTo>
                  <a:lnTo>
                    <a:pt x="698417" y="698127"/>
                  </a:lnTo>
                  <a:lnTo>
                    <a:pt x="0" y="6981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5562387" y="1518715"/>
            <a:ext cx="2849117" cy="4643691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5385420" y="3648760"/>
            <a:ext cx="3625550" cy="3624040"/>
            <a:chOff x="0" y="0"/>
            <a:chExt cx="698417" cy="6981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8417" cy="698127"/>
            </a:xfrm>
            <a:custGeom>
              <a:avLst/>
              <a:gdLst/>
              <a:ahLst/>
              <a:cxnLst/>
              <a:rect l="l" t="t" r="r" b="b"/>
              <a:pathLst>
                <a:path w="698417" h="698127">
                  <a:moveTo>
                    <a:pt x="0" y="0"/>
                  </a:moveTo>
                  <a:lnTo>
                    <a:pt x="698417" y="0"/>
                  </a:lnTo>
                  <a:lnTo>
                    <a:pt x="698417" y="698127"/>
                  </a:lnTo>
                  <a:lnTo>
                    <a:pt x="0" y="6981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277030" y="3648760"/>
            <a:ext cx="3625550" cy="3624040"/>
            <a:chOff x="0" y="0"/>
            <a:chExt cx="698417" cy="6981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8417" cy="698127"/>
            </a:xfrm>
            <a:custGeom>
              <a:avLst/>
              <a:gdLst/>
              <a:ahLst/>
              <a:cxnLst/>
              <a:rect l="l" t="t" r="r" b="b"/>
              <a:pathLst>
                <a:path w="698417" h="698127">
                  <a:moveTo>
                    <a:pt x="0" y="0"/>
                  </a:moveTo>
                  <a:lnTo>
                    <a:pt x="698417" y="0"/>
                  </a:lnTo>
                  <a:lnTo>
                    <a:pt x="698417" y="698127"/>
                  </a:lnTo>
                  <a:lnTo>
                    <a:pt x="0" y="6981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3168640" y="3648760"/>
            <a:ext cx="3625550" cy="3624040"/>
            <a:chOff x="0" y="0"/>
            <a:chExt cx="698417" cy="6981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417" cy="698127"/>
            </a:xfrm>
            <a:custGeom>
              <a:avLst/>
              <a:gdLst/>
              <a:ahLst/>
              <a:cxnLst/>
              <a:rect l="l" t="t" r="r" b="b"/>
              <a:pathLst>
                <a:path w="698417" h="698127">
                  <a:moveTo>
                    <a:pt x="0" y="0"/>
                  </a:moveTo>
                  <a:lnTo>
                    <a:pt x="698417" y="0"/>
                  </a:lnTo>
                  <a:lnTo>
                    <a:pt x="698417" y="698127"/>
                  </a:lnTo>
                  <a:lnTo>
                    <a:pt x="0" y="6981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667309" y="1908184"/>
            <a:ext cx="14936068" cy="121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7"/>
              </a:lnSpc>
            </a:pPr>
            <a:r>
              <a:rPr lang="en-US" sz="8446" spc="726">
                <a:solidFill>
                  <a:srgbClr val="000000"/>
                </a:solidFill>
                <a:latin typeface="Brixton Sans"/>
              </a:rPr>
              <a:t>PARTS OF THE QUIZ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69399" y="4051191"/>
            <a:ext cx="3274374" cy="234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0"/>
              </a:lnSpc>
            </a:pPr>
            <a:r>
              <a:rPr lang="en-US" sz="17065" spc="2423">
                <a:solidFill>
                  <a:srgbClr val="000000"/>
                </a:solidFill>
                <a:latin typeface="League Spartan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78890" y="4076896"/>
            <a:ext cx="3438611" cy="234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0"/>
              </a:lnSpc>
            </a:pPr>
            <a:r>
              <a:rPr lang="en-US" sz="17065" spc="2423">
                <a:solidFill>
                  <a:srgbClr val="000000"/>
                </a:solidFill>
                <a:latin typeface="League Spartan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08636" y="4076896"/>
            <a:ext cx="3184556" cy="234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0"/>
              </a:lnSpc>
            </a:pPr>
            <a:r>
              <a:rPr lang="en-US" sz="17065" spc="2423">
                <a:solidFill>
                  <a:srgbClr val="000000"/>
                </a:solidFill>
                <a:latin typeface="League Spartan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407732" y="4051191"/>
            <a:ext cx="3155736" cy="234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0"/>
              </a:lnSpc>
            </a:pPr>
            <a:r>
              <a:rPr lang="en-US" sz="17065" spc="2423">
                <a:solidFill>
                  <a:srgbClr val="000000"/>
                </a:solidFill>
                <a:latin typeface="League Spartan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7309" y="6067156"/>
            <a:ext cx="3271074" cy="66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</a:pPr>
            <a:r>
              <a:rPr lang="en-US" sz="3791">
                <a:solidFill>
                  <a:srgbClr val="000000"/>
                </a:solidFill>
                <a:latin typeface="Brixton Sans"/>
              </a:rPr>
              <a:t>YES OR NO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65314" y="6230141"/>
            <a:ext cx="3265761" cy="55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3"/>
              </a:lnSpc>
            </a:pPr>
            <a:r>
              <a:rPr lang="en-US" sz="3791">
                <a:solidFill>
                  <a:srgbClr val="000000"/>
                </a:solidFill>
                <a:latin typeface="Brixton Sans"/>
              </a:rPr>
              <a:t>TRUE OR FALSE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417901" y="7966514"/>
            <a:ext cx="13718258" cy="93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0"/>
              </a:lnSpc>
            </a:pPr>
            <a:r>
              <a:rPr lang="en-US" sz="6367">
                <a:solidFill>
                  <a:srgbClr val="000000"/>
                </a:solidFill>
                <a:latin typeface="Brixton Sans"/>
              </a:rPr>
              <a:t>HOW MANY CAN YOU GET RIGHT?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76215" y="5968203"/>
            <a:ext cx="3249398" cy="1081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3"/>
              </a:lnSpc>
            </a:pPr>
            <a:r>
              <a:rPr lang="en-US" sz="3791">
                <a:solidFill>
                  <a:srgbClr val="000000"/>
                </a:solidFill>
                <a:latin typeface="Brixton Sans"/>
              </a:rPr>
              <a:t>MULTIPLE CHOICE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367824" y="5986133"/>
            <a:ext cx="3235552" cy="1081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3"/>
              </a:lnSpc>
            </a:pPr>
            <a:r>
              <a:rPr lang="en-US" sz="3791">
                <a:solidFill>
                  <a:srgbClr val="000000"/>
                </a:solidFill>
                <a:latin typeface="Brixton Sans"/>
              </a:rPr>
              <a:t>FILL IN THE BLANKS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247870" y="3648786"/>
            <a:ext cx="11792260" cy="4590428"/>
            <a:chOff x="0" y="0"/>
            <a:chExt cx="3988987" cy="15528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88987" cy="1552811"/>
            </a:xfrm>
            <a:custGeom>
              <a:avLst/>
              <a:gdLst/>
              <a:ahLst/>
              <a:cxnLst/>
              <a:rect l="l" t="t" r="r" b="b"/>
              <a:pathLst>
                <a:path w="3988987" h="1552811">
                  <a:moveTo>
                    <a:pt x="0" y="0"/>
                  </a:moveTo>
                  <a:lnTo>
                    <a:pt x="3988987" y="0"/>
                  </a:lnTo>
                  <a:lnTo>
                    <a:pt x="3988987" y="1552811"/>
                  </a:lnTo>
                  <a:lnTo>
                    <a:pt x="0" y="155281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638445" y="1634287"/>
            <a:ext cx="9401685" cy="1447249"/>
            <a:chOff x="0" y="0"/>
            <a:chExt cx="3180323" cy="48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247870" y="1587171"/>
            <a:ext cx="1956275" cy="1447249"/>
            <a:chOff x="0" y="0"/>
            <a:chExt cx="661752" cy="4895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1752" cy="489563"/>
            </a:xfrm>
            <a:custGeom>
              <a:avLst/>
              <a:gdLst/>
              <a:ahLst/>
              <a:cxnLst/>
              <a:rect l="l" t="t" r="r" b="b"/>
              <a:pathLst>
                <a:path w="661752" h="489563">
                  <a:moveTo>
                    <a:pt x="0" y="0"/>
                  </a:moveTo>
                  <a:lnTo>
                    <a:pt x="661752" y="0"/>
                  </a:lnTo>
                  <a:lnTo>
                    <a:pt x="661752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435452" y="1924974"/>
            <a:ext cx="1581111" cy="11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25827" y="1879628"/>
            <a:ext cx="8777569" cy="123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Brixton Sans"/>
              </a:rPr>
              <a:t>YES OR NO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1717" y="4649777"/>
            <a:ext cx="9318653" cy="2698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4"/>
              </a:lnSpc>
            </a:pPr>
            <a:r>
              <a:rPr lang="en-US" sz="6499" spc="350">
                <a:solidFill>
                  <a:srgbClr val="000000"/>
                </a:solidFill>
                <a:latin typeface="Brixton Sans"/>
              </a:rPr>
              <a:t>Unrecyclable waste from Scottish Borders goes to landfill.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247870" y="3648786"/>
            <a:ext cx="11792260" cy="4590428"/>
            <a:chOff x="0" y="0"/>
            <a:chExt cx="3988987" cy="15528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88987" cy="1552811"/>
            </a:xfrm>
            <a:custGeom>
              <a:avLst/>
              <a:gdLst/>
              <a:ahLst/>
              <a:cxnLst/>
              <a:rect l="l" t="t" r="r" b="b"/>
              <a:pathLst>
                <a:path w="3988987" h="1552811">
                  <a:moveTo>
                    <a:pt x="0" y="0"/>
                  </a:moveTo>
                  <a:lnTo>
                    <a:pt x="3988987" y="0"/>
                  </a:lnTo>
                  <a:lnTo>
                    <a:pt x="3988987" y="1552811"/>
                  </a:lnTo>
                  <a:lnTo>
                    <a:pt x="0" y="155281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638445" y="1634287"/>
            <a:ext cx="9401685" cy="1447249"/>
            <a:chOff x="0" y="0"/>
            <a:chExt cx="3180323" cy="48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247870" y="1587171"/>
            <a:ext cx="1956275" cy="1447249"/>
            <a:chOff x="0" y="0"/>
            <a:chExt cx="661752" cy="4895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1752" cy="489563"/>
            </a:xfrm>
            <a:custGeom>
              <a:avLst/>
              <a:gdLst/>
              <a:ahLst/>
              <a:cxnLst/>
              <a:rect l="l" t="t" r="r" b="b"/>
              <a:pathLst>
                <a:path w="661752" h="489563">
                  <a:moveTo>
                    <a:pt x="0" y="0"/>
                  </a:moveTo>
                  <a:lnTo>
                    <a:pt x="661752" y="0"/>
                  </a:lnTo>
                  <a:lnTo>
                    <a:pt x="661752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435452" y="1924974"/>
            <a:ext cx="1581111" cy="11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25827" y="1879628"/>
            <a:ext cx="8777569" cy="123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Brixton Sans"/>
              </a:rPr>
              <a:t> NO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1717" y="4649777"/>
            <a:ext cx="9318653" cy="2698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4"/>
              </a:lnSpc>
            </a:pPr>
            <a:r>
              <a:rPr lang="en-US" sz="6499" spc="350">
                <a:solidFill>
                  <a:srgbClr val="000000"/>
                </a:solidFill>
                <a:latin typeface="Brixton Sans"/>
              </a:rPr>
              <a:t>Unrecyclable waste from Scottish Borders goes to landfill.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247870" y="3648786"/>
            <a:ext cx="11792260" cy="4590428"/>
            <a:chOff x="0" y="0"/>
            <a:chExt cx="3988987" cy="15528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88987" cy="1552811"/>
            </a:xfrm>
            <a:custGeom>
              <a:avLst/>
              <a:gdLst/>
              <a:ahLst/>
              <a:cxnLst/>
              <a:rect l="l" t="t" r="r" b="b"/>
              <a:pathLst>
                <a:path w="3988987" h="1552811">
                  <a:moveTo>
                    <a:pt x="0" y="0"/>
                  </a:moveTo>
                  <a:lnTo>
                    <a:pt x="3988987" y="0"/>
                  </a:lnTo>
                  <a:lnTo>
                    <a:pt x="3988987" y="1552811"/>
                  </a:lnTo>
                  <a:lnTo>
                    <a:pt x="0" y="155281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638445" y="1634287"/>
            <a:ext cx="9401685" cy="1447249"/>
            <a:chOff x="0" y="0"/>
            <a:chExt cx="3180323" cy="48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247870" y="1587171"/>
            <a:ext cx="1956275" cy="1447249"/>
            <a:chOff x="0" y="0"/>
            <a:chExt cx="661752" cy="4895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1752" cy="489563"/>
            </a:xfrm>
            <a:custGeom>
              <a:avLst/>
              <a:gdLst/>
              <a:ahLst/>
              <a:cxnLst/>
              <a:rect l="l" t="t" r="r" b="b"/>
              <a:pathLst>
                <a:path w="661752" h="489563">
                  <a:moveTo>
                    <a:pt x="0" y="0"/>
                  </a:moveTo>
                  <a:lnTo>
                    <a:pt x="661752" y="0"/>
                  </a:lnTo>
                  <a:lnTo>
                    <a:pt x="661752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435452" y="1918017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32136" y="1989084"/>
            <a:ext cx="9014303" cy="99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6"/>
              </a:lnSpc>
            </a:pPr>
            <a:r>
              <a:rPr lang="en-US" sz="6875" spc="976">
                <a:solidFill>
                  <a:srgbClr val="000000"/>
                </a:solidFill>
                <a:latin typeface="Brixton Sans"/>
              </a:rPr>
              <a:t>TRUE OR FALSE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83696" y="4175847"/>
            <a:ext cx="10920607" cy="357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4"/>
              </a:lnSpc>
            </a:pPr>
            <a:r>
              <a:rPr lang="en-US" sz="6499" spc="350">
                <a:solidFill>
                  <a:srgbClr val="000000"/>
                </a:solidFill>
                <a:latin typeface="Brixton Sans"/>
              </a:rPr>
              <a:t>Sometimes materials can't be recycled because they are put in the wrong bin and become contaminated.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247870" y="3648786"/>
            <a:ext cx="11792260" cy="4590428"/>
            <a:chOff x="0" y="0"/>
            <a:chExt cx="3988987" cy="15528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88987" cy="1552811"/>
            </a:xfrm>
            <a:custGeom>
              <a:avLst/>
              <a:gdLst/>
              <a:ahLst/>
              <a:cxnLst/>
              <a:rect l="l" t="t" r="r" b="b"/>
              <a:pathLst>
                <a:path w="3988987" h="1552811">
                  <a:moveTo>
                    <a:pt x="0" y="0"/>
                  </a:moveTo>
                  <a:lnTo>
                    <a:pt x="3988987" y="0"/>
                  </a:lnTo>
                  <a:lnTo>
                    <a:pt x="3988987" y="1552811"/>
                  </a:lnTo>
                  <a:lnTo>
                    <a:pt x="0" y="155281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638445" y="1634287"/>
            <a:ext cx="9401685" cy="1447249"/>
            <a:chOff x="0" y="0"/>
            <a:chExt cx="3180323" cy="48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247870" y="1587171"/>
            <a:ext cx="1956275" cy="1447249"/>
            <a:chOff x="0" y="0"/>
            <a:chExt cx="661752" cy="4895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1752" cy="489563"/>
            </a:xfrm>
            <a:custGeom>
              <a:avLst/>
              <a:gdLst/>
              <a:ahLst/>
              <a:cxnLst/>
              <a:rect l="l" t="t" r="r" b="b"/>
              <a:pathLst>
                <a:path w="661752" h="489563">
                  <a:moveTo>
                    <a:pt x="0" y="0"/>
                  </a:moveTo>
                  <a:lnTo>
                    <a:pt x="661752" y="0"/>
                  </a:lnTo>
                  <a:lnTo>
                    <a:pt x="661752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435452" y="1918017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32136" y="1989084"/>
            <a:ext cx="9014303" cy="99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6"/>
              </a:lnSpc>
            </a:pPr>
            <a:r>
              <a:rPr lang="en-US" sz="6875" spc="976">
                <a:solidFill>
                  <a:srgbClr val="000000"/>
                </a:solidFill>
                <a:latin typeface="Brixton Sans"/>
              </a:rPr>
              <a:t>TRUE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83696" y="4175847"/>
            <a:ext cx="10920607" cy="357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4"/>
              </a:lnSpc>
            </a:pPr>
            <a:r>
              <a:rPr lang="en-US" sz="6499" spc="350">
                <a:solidFill>
                  <a:srgbClr val="000000"/>
                </a:solidFill>
                <a:latin typeface="Brixton Sans"/>
              </a:rPr>
              <a:t>Sometimes materials can't be recycled because they are put in the wrong bin and become contaminated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247870" y="3648786"/>
            <a:ext cx="11792260" cy="4590428"/>
            <a:chOff x="0" y="0"/>
            <a:chExt cx="3988987" cy="15528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88987" cy="1552811"/>
            </a:xfrm>
            <a:custGeom>
              <a:avLst/>
              <a:gdLst/>
              <a:ahLst/>
              <a:cxnLst/>
              <a:rect l="l" t="t" r="r" b="b"/>
              <a:pathLst>
                <a:path w="3988987" h="1552811">
                  <a:moveTo>
                    <a:pt x="0" y="0"/>
                  </a:moveTo>
                  <a:lnTo>
                    <a:pt x="3988987" y="0"/>
                  </a:lnTo>
                  <a:lnTo>
                    <a:pt x="3988987" y="1552811"/>
                  </a:lnTo>
                  <a:lnTo>
                    <a:pt x="0" y="155281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638445" y="1634287"/>
            <a:ext cx="9401685" cy="1447249"/>
            <a:chOff x="0" y="0"/>
            <a:chExt cx="3180323" cy="48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247870" y="1587171"/>
            <a:ext cx="1956275" cy="1447249"/>
            <a:chOff x="0" y="0"/>
            <a:chExt cx="661752" cy="4895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1752" cy="489563"/>
            </a:xfrm>
            <a:custGeom>
              <a:avLst/>
              <a:gdLst/>
              <a:ahLst/>
              <a:cxnLst/>
              <a:rect l="l" t="t" r="r" b="b"/>
              <a:pathLst>
                <a:path w="661752" h="489563">
                  <a:moveTo>
                    <a:pt x="0" y="0"/>
                  </a:moveTo>
                  <a:lnTo>
                    <a:pt x="661752" y="0"/>
                  </a:lnTo>
                  <a:lnTo>
                    <a:pt x="661752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435452" y="1918017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67365" y="2087058"/>
            <a:ext cx="8943844" cy="740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1"/>
              </a:lnSpc>
            </a:pPr>
            <a:r>
              <a:rPr lang="en-US" sz="5057" spc="718">
                <a:solidFill>
                  <a:srgbClr val="000000"/>
                </a:solidFill>
                <a:latin typeface="Brixton Sans"/>
              </a:rPr>
              <a:t>FILL IN THE BLANKS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48411" y="4546629"/>
            <a:ext cx="10379643" cy="2569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6215" spc="335">
                <a:solidFill>
                  <a:srgbClr val="000000"/>
                </a:solidFill>
                <a:latin typeface="Brixton Sans"/>
              </a:rPr>
              <a:t>An optical sorter recovers _______from waste so it can be________.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247870" y="3648786"/>
            <a:ext cx="11792260" cy="4590428"/>
            <a:chOff x="0" y="0"/>
            <a:chExt cx="3988987" cy="15528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88987" cy="1552811"/>
            </a:xfrm>
            <a:custGeom>
              <a:avLst/>
              <a:gdLst/>
              <a:ahLst/>
              <a:cxnLst/>
              <a:rect l="l" t="t" r="r" b="b"/>
              <a:pathLst>
                <a:path w="3988987" h="1552811">
                  <a:moveTo>
                    <a:pt x="0" y="0"/>
                  </a:moveTo>
                  <a:lnTo>
                    <a:pt x="3988987" y="0"/>
                  </a:lnTo>
                  <a:lnTo>
                    <a:pt x="3988987" y="1552811"/>
                  </a:lnTo>
                  <a:lnTo>
                    <a:pt x="0" y="155281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638445" y="1634287"/>
            <a:ext cx="9401685" cy="1447249"/>
            <a:chOff x="0" y="0"/>
            <a:chExt cx="3180323" cy="48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247870" y="1587171"/>
            <a:ext cx="1956275" cy="1447249"/>
            <a:chOff x="0" y="0"/>
            <a:chExt cx="661752" cy="4895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1752" cy="489563"/>
            </a:xfrm>
            <a:custGeom>
              <a:avLst/>
              <a:gdLst/>
              <a:ahLst/>
              <a:cxnLst/>
              <a:rect l="l" t="t" r="r" b="b"/>
              <a:pathLst>
                <a:path w="661752" h="489563">
                  <a:moveTo>
                    <a:pt x="0" y="0"/>
                  </a:moveTo>
                  <a:lnTo>
                    <a:pt x="661752" y="0"/>
                  </a:lnTo>
                  <a:lnTo>
                    <a:pt x="661752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435452" y="1918017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67365" y="2119798"/>
            <a:ext cx="8943844" cy="70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1"/>
              </a:lnSpc>
            </a:pPr>
            <a:r>
              <a:rPr lang="en-US" sz="5057" spc="718">
                <a:solidFill>
                  <a:srgbClr val="000000"/>
                </a:solidFill>
                <a:latin typeface="League Spartan"/>
              </a:rPr>
              <a:t>FILL IN THE BLANKS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48411" y="4546629"/>
            <a:ext cx="10379643" cy="2569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6215" spc="335">
                <a:solidFill>
                  <a:srgbClr val="000000"/>
                </a:solidFill>
                <a:latin typeface="Brixton Sans"/>
              </a:rPr>
              <a:t>An optical sorter recovers plastic from waste so it can be recycled.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89" t="25639" r="28252" b="32607"/>
          <a:stretch>
            <a:fillRect/>
          </a:stretch>
        </p:blipFill>
        <p:spPr>
          <a:xfrm rot="-2242186">
            <a:off x="492385" y="-1120021"/>
            <a:ext cx="4005505" cy="6365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875" t="23869" r="19513" b="34904"/>
          <a:stretch>
            <a:fillRect/>
          </a:stretch>
        </p:blipFill>
        <p:spPr>
          <a:xfrm>
            <a:off x="7058358" y="-1322542"/>
            <a:ext cx="6872011" cy="6954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68" t="20976" r="22779" b="23216"/>
          <a:stretch>
            <a:fillRect/>
          </a:stretch>
        </p:blipFill>
        <p:spPr>
          <a:xfrm rot="1816790">
            <a:off x="15041278" y="5572909"/>
            <a:ext cx="3124197" cy="52517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9034" t="15884" r="14425" b="30752"/>
          <a:stretch>
            <a:fillRect/>
          </a:stretch>
        </p:blipFill>
        <p:spPr>
          <a:xfrm>
            <a:off x="7330022" y="7705022"/>
            <a:ext cx="3627956" cy="4114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7964" t="19550" r="27675" b="29326"/>
          <a:stretch>
            <a:fillRect/>
          </a:stretch>
        </p:blipFill>
        <p:spPr>
          <a:xfrm rot="1631553">
            <a:off x="14420253" y="2214577"/>
            <a:ext cx="2849117" cy="4643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9980" t="11199" r="31132" b="28308"/>
          <a:stretch>
            <a:fillRect/>
          </a:stretch>
        </p:blipFill>
        <p:spPr>
          <a:xfrm>
            <a:off x="297667" y="5632145"/>
            <a:ext cx="2120234" cy="4664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41790" t="26475" r="8952" b="27493"/>
          <a:stretch>
            <a:fillRect/>
          </a:stretch>
        </p:blipFill>
        <p:spPr>
          <a:xfrm rot="-3971660">
            <a:off x="15251694" y="-786326"/>
            <a:ext cx="3084990" cy="40772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638445" y="1634287"/>
            <a:ext cx="9401685" cy="1447249"/>
            <a:chOff x="0" y="0"/>
            <a:chExt cx="3180323" cy="4895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80323" cy="489563"/>
            </a:xfrm>
            <a:custGeom>
              <a:avLst/>
              <a:gdLst/>
              <a:ahLst/>
              <a:cxnLst/>
              <a:rect l="l" t="t" r="r" b="b"/>
              <a:pathLst>
                <a:path w="3180323" h="489563">
                  <a:moveTo>
                    <a:pt x="0" y="0"/>
                  </a:moveTo>
                  <a:lnTo>
                    <a:pt x="3180323" y="0"/>
                  </a:lnTo>
                  <a:lnTo>
                    <a:pt x="3180323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247870" y="1587171"/>
            <a:ext cx="1956275" cy="1447249"/>
            <a:chOff x="0" y="0"/>
            <a:chExt cx="661752" cy="48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1752" cy="489563"/>
            </a:xfrm>
            <a:custGeom>
              <a:avLst/>
              <a:gdLst/>
              <a:ahLst/>
              <a:cxnLst/>
              <a:rect l="l" t="t" r="r" b="b"/>
              <a:pathLst>
                <a:path w="661752" h="489563">
                  <a:moveTo>
                    <a:pt x="0" y="0"/>
                  </a:moveTo>
                  <a:lnTo>
                    <a:pt x="661752" y="0"/>
                  </a:lnTo>
                  <a:lnTo>
                    <a:pt x="661752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435452" y="1918017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4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47870" y="3251952"/>
            <a:ext cx="11792260" cy="3191548"/>
            <a:chOff x="0" y="0"/>
            <a:chExt cx="3988987" cy="10796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88987" cy="1079610"/>
            </a:xfrm>
            <a:custGeom>
              <a:avLst/>
              <a:gdLst/>
              <a:ahLst/>
              <a:cxnLst/>
              <a:rect l="l" t="t" r="r" b="b"/>
              <a:pathLst>
                <a:path w="3988987" h="1079610">
                  <a:moveTo>
                    <a:pt x="0" y="0"/>
                  </a:moveTo>
                  <a:lnTo>
                    <a:pt x="3988987" y="0"/>
                  </a:lnTo>
                  <a:lnTo>
                    <a:pt x="3988987" y="1079610"/>
                  </a:lnTo>
                  <a:lnTo>
                    <a:pt x="0" y="10796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745500" y="1963101"/>
            <a:ext cx="9187575" cy="82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1"/>
              </a:lnSpc>
            </a:pPr>
            <a:r>
              <a:rPr lang="en-US" sz="5711" spc="536">
                <a:solidFill>
                  <a:srgbClr val="000000"/>
                </a:solidFill>
                <a:latin typeface="Brixton Sans"/>
              </a:rPr>
              <a:t>MULTIPLE CHOICE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247870" y="6807377"/>
            <a:ext cx="2592806" cy="2595270"/>
            <a:chOff x="0" y="0"/>
            <a:chExt cx="489098" cy="48956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9098" cy="489563"/>
            </a:xfrm>
            <a:custGeom>
              <a:avLst/>
              <a:gdLst/>
              <a:ahLst/>
              <a:cxnLst/>
              <a:rect l="l" t="t" r="r" b="b"/>
              <a:pathLst>
                <a:path w="489098" h="489563">
                  <a:moveTo>
                    <a:pt x="0" y="0"/>
                  </a:moveTo>
                  <a:lnTo>
                    <a:pt x="489098" y="0"/>
                  </a:lnTo>
                  <a:lnTo>
                    <a:pt x="489098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314355" y="6807377"/>
            <a:ext cx="2592806" cy="2595270"/>
            <a:chOff x="0" y="0"/>
            <a:chExt cx="489098" cy="48956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9098" cy="489563"/>
            </a:xfrm>
            <a:custGeom>
              <a:avLst/>
              <a:gdLst/>
              <a:ahLst/>
              <a:cxnLst/>
              <a:rect l="l" t="t" r="r" b="b"/>
              <a:pathLst>
                <a:path w="489098" h="489563">
                  <a:moveTo>
                    <a:pt x="0" y="0"/>
                  </a:moveTo>
                  <a:lnTo>
                    <a:pt x="489098" y="0"/>
                  </a:lnTo>
                  <a:lnTo>
                    <a:pt x="489098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447324" y="6807377"/>
            <a:ext cx="2592806" cy="2595270"/>
            <a:chOff x="0" y="0"/>
            <a:chExt cx="489098" cy="48956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9098" cy="489563"/>
            </a:xfrm>
            <a:custGeom>
              <a:avLst/>
              <a:gdLst/>
              <a:ahLst/>
              <a:cxnLst/>
              <a:rect l="l" t="t" r="r" b="b"/>
              <a:pathLst>
                <a:path w="489098" h="489563">
                  <a:moveTo>
                    <a:pt x="0" y="0"/>
                  </a:moveTo>
                  <a:lnTo>
                    <a:pt x="489098" y="0"/>
                  </a:lnTo>
                  <a:lnTo>
                    <a:pt x="489098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380840" y="6807377"/>
            <a:ext cx="2592806" cy="2595270"/>
            <a:chOff x="0" y="0"/>
            <a:chExt cx="489098" cy="48956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9098" cy="489563"/>
            </a:xfrm>
            <a:custGeom>
              <a:avLst/>
              <a:gdLst/>
              <a:ahLst/>
              <a:cxnLst/>
              <a:rect l="l" t="t" r="r" b="b"/>
              <a:pathLst>
                <a:path w="489098" h="489563">
                  <a:moveTo>
                    <a:pt x="0" y="0"/>
                  </a:moveTo>
                  <a:lnTo>
                    <a:pt x="489098" y="0"/>
                  </a:lnTo>
                  <a:lnTo>
                    <a:pt x="489098" y="489563"/>
                  </a:lnTo>
                  <a:lnTo>
                    <a:pt x="0" y="4895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4611717" y="3553087"/>
            <a:ext cx="9318653" cy="266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4"/>
              </a:lnSpc>
            </a:pPr>
            <a:r>
              <a:rPr lang="en-US" sz="6499" spc="350">
                <a:solidFill>
                  <a:srgbClr val="000000"/>
                </a:solidFill>
                <a:latin typeface="Brixton"/>
              </a:rPr>
              <a:t>What % of your general waste could be recycled?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53717" y="7221206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24094" y="7221206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B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86687" y="7221206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C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53172" y="7221206"/>
            <a:ext cx="1581111" cy="119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7"/>
              </a:lnSpc>
            </a:pPr>
            <a:r>
              <a:rPr lang="en-US" sz="8567" spc="1216">
                <a:solidFill>
                  <a:srgbClr val="000000"/>
                </a:solidFill>
                <a:latin typeface="League Spartan"/>
              </a:rPr>
              <a:t>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59750" y="8676506"/>
            <a:ext cx="2580926" cy="72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5011" spc="471">
                <a:solidFill>
                  <a:srgbClr val="000000"/>
                </a:solidFill>
                <a:latin typeface="Brixton Sans"/>
              </a:rPr>
              <a:t>40%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14355" y="8671278"/>
            <a:ext cx="2592806" cy="72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0"/>
              </a:lnSpc>
              <a:spcBef>
                <a:spcPct val="0"/>
              </a:spcBef>
            </a:pPr>
            <a:r>
              <a:rPr lang="en-US" sz="5009" spc="711">
                <a:solidFill>
                  <a:srgbClr val="000000"/>
                </a:solidFill>
                <a:latin typeface="Brixton Sans"/>
              </a:rPr>
              <a:t>37%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392719" y="8681733"/>
            <a:ext cx="2580926" cy="72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5011" spc="471">
                <a:solidFill>
                  <a:srgbClr val="000000"/>
                </a:solidFill>
                <a:latin typeface="Brixton Sans"/>
              </a:rPr>
              <a:t>80%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447324" y="8681733"/>
            <a:ext cx="2580926" cy="72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5011" spc="471">
                <a:solidFill>
                  <a:srgbClr val="000000"/>
                </a:solidFill>
                <a:latin typeface="Brixton Sans"/>
              </a:rPr>
              <a:t>70%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Brixton</vt:lpstr>
      <vt:lpstr>Arial</vt:lpstr>
      <vt:lpstr>Calibri</vt:lpstr>
      <vt:lpstr>League Spartan</vt:lpstr>
      <vt:lpstr>Brixton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topic quiz</dc:title>
  <dc:creator>Pamela Knox-Welsh</dc:creator>
  <cp:lastModifiedBy>Pamela Knox-Welsh</cp:lastModifiedBy>
  <cp:revision>1</cp:revision>
  <dcterms:created xsi:type="dcterms:W3CDTF">2006-08-16T00:00:00Z</dcterms:created>
  <dcterms:modified xsi:type="dcterms:W3CDTF">2021-10-25T02:48:43Z</dcterms:modified>
  <dc:identifier>DAEtUvlTz40</dc:identifier>
</cp:coreProperties>
</file>